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AD8738-72C0-413B-83AF-C058F79A6FC6}" v="106" dt="2020-05-25T06:11:07.237"/>
    <p1510:client id="{4D9B486F-2EBA-40BC-9466-6A0FD91E58DD}" v="499" dt="2020-05-25T08:46:04.046"/>
    <p1510:client id="{1B0C0FA8-F684-440C-B576-561BA994B960}" v="239" dt="2020-05-24T15:21:40.903"/>
    <p1510:client id="{318586AE-A88E-829B-40F8-1E817E1A9078}" v="3122" dt="2020-05-25T06:48:18.652"/>
    <p1510:client id="{3E1C8E3C-80B7-42BB-B4FA-1F032DF2AFF8}" v="12" dt="2020-05-25T06:06:49.100"/>
    <p1510:client id="{C96B035A-E274-493F-95F1-E362E823E0E0}" v="2" dt="2020-05-25T08:52:58.138"/>
    <p1510:client id="{6407F947-FF48-42B1-AFE0-352BFC748D71}" v="18" dt="2020-05-25T08:05:51.129"/>
    <p1510:client id="{EDCA10D4-C2C5-4782-B715-29053A8FB3A6}" v="3" dt="2020-05-25T06:19:56.928"/>
    <p1510:client id="{CE478721-0D24-4795-9C84-B19664BD7D22}" v="11" dt="2020-05-24T15:23:44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AE407-B228-410B-B046-32B3D82F4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ELEKTRÁRNY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05A869-B250-4832-ADC2-1D1798355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cs-CZ"/>
              <a:t>Práce s Corinthem</a:t>
            </a:r>
          </a:p>
        </p:txBody>
      </p:sp>
    </p:spTree>
    <p:extLst>
      <p:ext uri="{BB962C8B-B14F-4D97-AF65-F5344CB8AC3E}">
        <p14:creationId xmlns:p14="http://schemas.microsoft.com/office/powerpoint/2010/main" val="391020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18CA9-F70A-482A-8DBF-BE5938F9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INFORMACE</a:t>
            </a:r>
            <a:endParaRPr lang="cs-CZ" dirty="0">
              <a:cs typeface="Calibri Ligh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71A1A60-AB94-46D3-A1EA-1E483E690DA6}"/>
              </a:ext>
            </a:extLst>
          </p:cNvPr>
          <p:cNvSpPr txBox="1"/>
          <p:nvPr/>
        </p:nvSpPr>
        <p:spPr>
          <a:xfrm>
            <a:off x="4590716" y="1716506"/>
            <a:ext cx="752909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Elektrárna</a:t>
            </a:r>
            <a:r>
              <a:rPr lang="cs-CZ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 je technologické zařízení sloužící k výrobě elektrické energie. Ta se získává přeměnou z energie vázané v nějakém zdroji. Nejčastěji je tato energie nejdříve přeměněna na energii mechanickou, kterou je následně poháněn elektrický generátor. Další alternativou může být třeba i využití sluneční energie </a:t>
            </a:r>
            <a:endParaRPr lang="cs-CZ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0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0C55D-410D-4C5F-B6EF-FADA73E2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TYPY ELEKTRÁREN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058C9C-0A82-4CCB-87FA-99B66B021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Kde jsou v ČR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155CE3-4DE0-4AE9-87DE-3EE93AEF1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50982" cy="275295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/>
              <a:t>Tepelné-v ČR např. Chvaletice</a:t>
            </a:r>
          </a:p>
          <a:p>
            <a:r>
              <a:rPr lang="cs-CZ"/>
              <a:t>Vodní-</a:t>
            </a:r>
            <a:r>
              <a:rPr lang="cs-CZ">
                <a:ea typeface="+mn-lt"/>
                <a:cs typeface="+mn-lt"/>
              </a:rPr>
              <a:t>v ČR např. Dlouhé stráně</a:t>
            </a:r>
            <a:endParaRPr lang="cs-CZ"/>
          </a:p>
          <a:p>
            <a:r>
              <a:rPr lang="cs-CZ"/>
              <a:t>Solární-</a:t>
            </a:r>
            <a:r>
              <a:rPr lang="cs-CZ">
                <a:ea typeface="+mn-lt"/>
                <a:cs typeface="+mn-lt"/>
              </a:rPr>
              <a:t>v ČR např. Ralsko</a:t>
            </a:r>
            <a:endParaRPr lang="cs-CZ"/>
          </a:p>
          <a:p>
            <a:r>
              <a:rPr lang="cs-CZ"/>
              <a:t>Jaderné-</a:t>
            </a:r>
            <a:r>
              <a:rPr lang="cs-CZ">
                <a:ea typeface="+mn-lt"/>
                <a:cs typeface="+mn-lt"/>
              </a:rPr>
              <a:t>v ČR Temelín a Dukovany</a:t>
            </a:r>
            <a:endParaRPr lang="cs-CZ"/>
          </a:p>
          <a:p>
            <a:r>
              <a:rPr lang="cs-CZ"/>
              <a:t>Větrné-</a:t>
            </a:r>
            <a:r>
              <a:rPr lang="cs-CZ">
                <a:ea typeface="+mn-lt"/>
                <a:cs typeface="+mn-lt"/>
              </a:rPr>
              <a:t>v ČR např. Kryštofovy Hamry</a:t>
            </a:r>
            <a:endParaRPr lang="cs-CZ"/>
          </a:p>
          <a:p>
            <a:r>
              <a:rPr lang="cs-CZ"/>
              <a:t>Geotermální-v ČR zatím ne (možná v Liberci)</a:t>
            </a:r>
          </a:p>
          <a:p>
            <a:r>
              <a:rPr lang="cs-CZ"/>
              <a:t>Přílivové-v ČR nelze (nemáme zatím moře)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42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49371-23E4-417C-B42C-F47FF56C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2" y="2306793"/>
            <a:ext cx="3501196" cy="2456442"/>
          </a:xfrm>
        </p:spPr>
        <p:txBody>
          <a:bodyPr/>
          <a:lstStyle/>
          <a:p>
            <a:r>
              <a:rPr lang="cs-CZ" dirty="0">
                <a:cs typeface="Calibri Light"/>
              </a:rPr>
              <a:t>VÝHODY A NEVÝHODY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6057393B-6494-4C5C-B427-077200D1D569}"/>
              </a:ext>
            </a:extLst>
          </p:cNvPr>
          <p:cNvSpPr txBox="1">
            <a:spLocks/>
          </p:cNvSpPr>
          <p:nvPr/>
        </p:nvSpPr>
        <p:spPr>
          <a:xfrm>
            <a:off x="4880890" y="-6259"/>
            <a:ext cx="7314906" cy="6864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/>
              <a:t>Tepelné elektrárny</a:t>
            </a:r>
            <a:endParaRPr lang="en-US" b="1"/>
          </a:p>
          <a:p>
            <a:r>
              <a:rPr lang="cs-CZ"/>
              <a:t>Velký výkon </a:t>
            </a:r>
          </a:p>
          <a:p>
            <a:r>
              <a:rPr lang="cs-CZ"/>
              <a:t>Až 62 % procent elektrické energie za rok</a:t>
            </a:r>
          </a:p>
          <a:p>
            <a:pPr marL="0" indent="0">
              <a:buNone/>
            </a:pPr>
            <a:r>
              <a:rPr lang="cs-CZ"/>
              <a:t>Nevýhody</a:t>
            </a:r>
          </a:p>
          <a:p>
            <a:r>
              <a:rPr lang="cs-CZ"/>
              <a:t>Produkují velké množství emisí</a:t>
            </a:r>
          </a:p>
          <a:p>
            <a:r>
              <a:rPr lang="cs-CZ"/>
              <a:t>Postupně se vyčerpá všechno hnědé uhlí protože patří k neobnovitelným zdrojům energie</a:t>
            </a:r>
          </a:p>
          <a:p>
            <a:pPr marL="0" indent="0">
              <a:buNone/>
            </a:pPr>
            <a:r>
              <a:rPr lang="cs-CZ" b="1"/>
              <a:t>Jaderné elektrárny</a:t>
            </a:r>
          </a:p>
          <a:p>
            <a:pPr marL="285750" indent="-285750"/>
            <a:r>
              <a:rPr lang="cs-CZ"/>
              <a:t>  Vysoký vstupní výkon vzhledem k dodanému množství paliva</a:t>
            </a:r>
            <a:endParaRPr lang="cs-CZ" b="1"/>
          </a:p>
          <a:p>
            <a:pPr marL="285750" indent="-285750"/>
            <a:r>
              <a:rPr lang="cs-CZ"/>
              <a:t>Malá spotřeba paliva</a:t>
            </a:r>
          </a:p>
          <a:p>
            <a:pPr marL="285750" indent="-285750"/>
            <a:r>
              <a:rPr lang="cs-CZ"/>
              <a:t>Nízké výrobní náklady</a:t>
            </a:r>
          </a:p>
          <a:p>
            <a:pPr marL="0" indent="0">
              <a:buNone/>
            </a:pPr>
            <a:r>
              <a:rPr lang="cs-CZ" b="1"/>
              <a:t>Nevýhody</a:t>
            </a:r>
          </a:p>
          <a:p>
            <a:pPr marL="285750" indent="-285750"/>
            <a:r>
              <a:rPr lang="cs-CZ"/>
              <a:t>Vysoké náklady na výstavbu</a:t>
            </a:r>
            <a:endParaRPr lang="cs-CZ" b="1"/>
          </a:p>
          <a:p>
            <a:pPr marL="285750" indent="-285750"/>
            <a:r>
              <a:rPr lang="cs-CZ"/>
              <a:t>Technologicky náročné získávání paliva</a:t>
            </a:r>
          </a:p>
          <a:p>
            <a:pPr marL="285750" indent="-285750"/>
            <a:r>
              <a:rPr lang="cs-CZ"/>
              <a:t>Riziko jaderné havárie</a:t>
            </a:r>
          </a:p>
          <a:p>
            <a:pPr marL="285750" indent="-285750"/>
            <a:r>
              <a:rPr lang="cs-CZ"/>
              <a:t>Využívání neobnovitelného zdroje</a:t>
            </a:r>
          </a:p>
          <a:p>
            <a:pPr marL="285750" indent="-285750"/>
            <a:r>
              <a:rPr lang="cs-CZ"/>
              <a:t>Vytváření jaderného odpadu</a:t>
            </a:r>
          </a:p>
          <a:p>
            <a:pPr marL="0" indent="0">
              <a:buNone/>
            </a:pPr>
            <a:r>
              <a:rPr lang="cs-CZ" b="1"/>
              <a:t>Vodní elektrárny                                  Sluneční a Větrné elektrárny</a:t>
            </a:r>
          </a:p>
          <a:p>
            <a:r>
              <a:rPr lang="cs-CZ"/>
              <a:t>Využívání obnovitelného zdroje       Jsou ekologické  </a:t>
            </a:r>
            <a:endParaRPr lang="cs-CZ" b="1"/>
          </a:p>
          <a:p>
            <a:pPr marL="0" indent="0">
              <a:buNone/>
            </a:pPr>
            <a:r>
              <a:rPr lang="cs-CZ"/>
              <a:t>Nevýhody                                                Nevýhody</a:t>
            </a:r>
          </a:p>
          <a:p>
            <a:r>
              <a:rPr lang="cs-CZ"/>
              <a:t>Nelze vystavět všude                           Když je tma nebo bezvětří jsou k ničemu </a:t>
            </a:r>
          </a:p>
          <a:p>
            <a:r>
              <a:rPr lang="cs-CZ"/>
              <a:t>Zasahuje do přírody                            Mají malý výkon</a:t>
            </a:r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285750" indent="-285750"/>
            <a:endParaRPr lang="cs-CZ" b="1"/>
          </a:p>
          <a:p>
            <a:pPr marL="0" indent="0">
              <a:buNone/>
            </a:pP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64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42D23-A4C4-44D8-BEF8-614DC644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JAK TO FUNGUJE</a:t>
            </a:r>
          </a:p>
        </p:txBody>
      </p:sp>
      <p:sp>
        <p:nvSpPr>
          <p:cNvPr id="4" name="TextovéPole 3" descr="&#10;&#10; jak funguje jaderný reaktor&#10;Jaderný reaktor je zařízení, v němž se energie uvolněná při jaderném štěpení přeměňuje na energii tepelnou, která se pak v klasické elektrárenské části využívá k výrobě elektrické energie." title="Jaderná elektrárna">
            <a:extLst>
              <a:ext uri="{FF2B5EF4-FFF2-40B4-BE49-F238E27FC236}">
                <a16:creationId xmlns:a16="http://schemas.microsoft.com/office/drawing/2014/main" id="{55BCDE5D-2277-4052-9005-31DEF25A6843}"/>
              </a:ext>
            </a:extLst>
          </p:cNvPr>
          <p:cNvSpPr txBox="1"/>
          <p:nvPr/>
        </p:nvSpPr>
        <p:spPr>
          <a:xfrm>
            <a:off x="4766421" y="87112"/>
            <a:ext cx="2743199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u="sng"/>
              <a:t>Jaderná elektrárna</a:t>
            </a:r>
          </a:p>
          <a:p>
            <a:r>
              <a:rPr lang="cs-CZ" b="1">
                <a:ea typeface="+mn-lt"/>
                <a:cs typeface="+mn-lt"/>
              </a:rPr>
              <a:t>Jaderný reaktor</a:t>
            </a:r>
            <a:r>
              <a:rPr lang="cs-CZ">
                <a:ea typeface="+mn-lt"/>
                <a:cs typeface="+mn-lt"/>
              </a:rPr>
              <a:t> je zařízení, v němž se energie uvolněná při </a:t>
            </a:r>
            <a:r>
              <a:rPr lang="cs-CZ" b="1">
                <a:ea typeface="+mn-lt"/>
                <a:cs typeface="+mn-lt"/>
              </a:rPr>
              <a:t>jaderném</a:t>
            </a:r>
            <a:r>
              <a:rPr lang="cs-CZ">
                <a:ea typeface="+mn-lt"/>
                <a:cs typeface="+mn-lt"/>
              </a:rPr>
              <a:t> štěpení přeměňuje na energii tepelnou, která se pak v klasické elektrárenské části využívá k výrobě elektrické energie.</a:t>
            </a:r>
            <a:endParaRPr lang="cs-CZ"/>
          </a:p>
          <a:p>
            <a:endParaRPr lang="cs-CZ"/>
          </a:p>
          <a:p>
            <a:endParaRPr lang="cs-CZ"/>
          </a:p>
          <a:p>
            <a:endParaRPr lang="cs-CZ" sz="1200"/>
          </a:p>
          <a:p>
            <a:endParaRPr lang="cs-CZ"/>
          </a:p>
          <a:p>
            <a:endParaRPr lang="cs-CZ"/>
          </a:p>
          <a:p>
            <a:r>
              <a:rPr lang="cs-CZ"/>
              <a:t>Uran 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DE5908B-F66D-4CF8-B56F-887246BFF28B}"/>
              </a:ext>
            </a:extLst>
          </p:cNvPr>
          <p:cNvSpPr txBox="1"/>
          <p:nvPr/>
        </p:nvSpPr>
        <p:spPr>
          <a:xfrm>
            <a:off x="7413811" y="96371"/>
            <a:ext cx="2737597" cy="75713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u="sng"/>
              <a:t>Tepelná elektrárna</a:t>
            </a:r>
          </a:p>
          <a:p>
            <a:r>
              <a:rPr lang="cs-CZ">
                <a:ea typeface="+mn-lt"/>
                <a:cs typeface="+mn-lt"/>
              </a:rPr>
              <a:t>Základní princip fungování uhelné </a:t>
            </a:r>
            <a:r>
              <a:rPr lang="cs-CZ" b="1">
                <a:ea typeface="+mn-lt"/>
                <a:cs typeface="+mn-lt"/>
              </a:rPr>
              <a:t>elektrárny</a:t>
            </a:r>
            <a:r>
              <a:rPr lang="cs-CZ">
                <a:ea typeface="+mn-lt"/>
                <a:cs typeface="+mn-lt"/>
              </a:rPr>
              <a:t> je  založen na přeměně energie </a:t>
            </a:r>
            <a:r>
              <a:rPr lang="cs-CZ" b="1">
                <a:ea typeface="+mn-lt"/>
                <a:cs typeface="+mn-lt"/>
              </a:rPr>
              <a:t>tepelné</a:t>
            </a:r>
            <a:r>
              <a:rPr lang="cs-CZ">
                <a:ea typeface="+mn-lt"/>
                <a:cs typeface="+mn-lt"/>
              </a:rPr>
              <a:t> na mechanickou a mechanické na elektrickou. Teplo uvolněné v kotli ohřívá vodu procházející trubkami uvnitř kotle a mění ji v páru. Pára proudí do turbíny, jejím lopatkám předá svou pohybovou energii a roztočí ji.</a:t>
            </a:r>
            <a:endParaRPr lang="cs-CZ"/>
          </a:p>
          <a:p>
            <a:endParaRPr lang="cs-CZ" b="1"/>
          </a:p>
          <a:p>
            <a:endParaRPr lang="cs-CZ" b="1" u="sng"/>
          </a:p>
          <a:p>
            <a:endParaRPr lang="cs-CZ" b="1" u="sng"/>
          </a:p>
          <a:p>
            <a:endParaRPr lang="cs-CZ" b="1" u="sng"/>
          </a:p>
          <a:p>
            <a:endParaRPr lang="cs-CZ" b="1" u="sng"/>
          </a:p>
          <a:p>
            <a:endParaRPr lang="cs-CZ" b="1" u="sng"/>
          </a:p>
          <a:p>
            <a:endParaRPr lang="cs-CZ" b="1" u="sng"/>
          </a:p>
          <a:p>
            <a:endParaRPr lang="cs-CZ" b="1" u="sng"/>
          </a:p>
          <a:p>
            <a:endParaRPr lang="cs-CZ" b="1" u="sng"/>
          </a:p>
          <a:p>
            <a:endParaRPr lang="cs-CZ" b="1" u="sng"/>
          </a:p>
        </p:txBody>
      </p:sp>
      <p:pic>
        <p:nvPicPr>
          <p:cNvPr id="7" name="Obrázek 7" descr="Obsah obrázku letadlo&#10;&#10;Popis vygenerovaný s velmi vysokou mírou spolehlivosti">
            <a:extLst>
              <a:ext uri="{FF2B5EF4-FFF2-40B4-BE49-F238E27FC236}">
                <a16:creationId xmlns:a16="http://schemas.microsoft.com/office/drawing/2014/main" id="{987711D7-3365-4CEB-AC0C-171AB12C7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53" y="3176755"/>
            <a:ext cx="2059641" cy="1071121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E802077-E220-4EC2-8384-8FDEE73AC522}"/>
              </a:ext>
            </a:extLst>
          </p:cNvPr>
          <p:cNvCxnSpPr/>
          <p:nvPr/>
        </p:nvCxnSpPr>
        <p:spPr>
          <a:xfrm flipV="1">
            <a:off x="5413495" y="3607142"/>
            <a:ext cx="574804" cy="6367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Obrázek 9" descr="Obsah obrázku vsedě, dort, kousek, jídlo&#10;&#10;Popis vygenerovaný s velmi vysokou mírou spolehlivosti">
            <a:extLst>
              <a:ext uri="{FF2B5EF4-FFF2-40B4-BE49-F238E27FC236}">
                <a16:creationId xmlns:a16="http://schemas.microsoft.com/office/drawing/2014/main" id="{096EA889-B40C-4B34-8262-7F39BFCA6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772" y="357122"/>
            <a:ext cx="1535624" cy="102286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5F334BB-36FA-43E3-8920-605F498E5A2A}"/>
              </a:ext>
            </a:extLst>
          </p:cNvPr>
          <p:cNvSpPr txBox="1"/>
          <p:nvPr/>
        </p:nvSpPr>
        <p:spPr>
          <a:xfrm>
            <a:off x="9745204" y="1531102"/>
            <a:ext cx="13612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 Černé uhlí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A21B58B-5D2E-459D-9225-7F64B6B632AC}"/>
              </a:ext>
            </a:extLst>
          </p:cNvPr>
          <p:cNvCxnSpPr/>
          <p:nvPr/>
        </p:nvCxnSpPr>
        <p:spPr>
          <a:xfrm flipH="1" flipV="1">
            <a:off x="10954879" y="1197404"/>
            <a:ext cx="118821" cy="5321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1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0456D-6584-412D-8692-97A2B62B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ea typeface="+mj-lt"/>
                <a:cs typeface="+mj-lt"/>
              </a:rPr>
              <a:t>VODNÍ ELEKTRÁRNA</a:t>
            </a:r>
            <a:endParaRPr lang="cs-CZ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88324-E82B-4BB3-8582-60498602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Voda z přehrady vtéká do kanálu který vede až k turbíně a vzniká rotační energie ta vede ke generátoru, který ji přemění na energii elektrickou.</a:t>
            </a:r>
            <a:endParaRPr lang="cs-CZ" dirty="0">
              <a:ea typeface="+mn-lt"/>
              <a:cs typeface="+mn-lt"/>
            </a:endParaRPr>
          </a:p>
          <a:p>
            <a:endParaRPr lang="cs-CZ" dirty="0"/>
          </a:p>
        </p:txBody>
      </p:sp>
      <p:pic>
        <p:nvPicPr>
          <p:cNvPr id="4" name="Obrázek 4" descr="Obsah obrázku dort, stůl, interiér, vsedě&#10;&#10;Popis vygenerovaný s velmi vysokou mírou spolehlivosti">
            <a:extLst>
              <a:ext uri="{FF2B5EF4-FFF2-40B4-BE49-F238E27FC236}">
                <a16:creationId xmlns:a16="http://schemas.microsoft.com/office/drawing/2014/main" id="{67AAF8E5-4DA5-4CD7-A795-3C67C5CF5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978" y="4242987"/>
            <a:ext cx="2820743" cy="22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8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D615BD-F761-402C-9FFB-C47F6F11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339C06-755E-4B75-A9EF-348BE1C7A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72B190B-8B0D-4004-B60E-EF20BD8F5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2DA77DC-B810-428E-A1CC-2FA9BD2A4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B0311D2-C06B-4E44-9731-6638A3287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773EEFA-F4D6-4080-9798-EB34A5E9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CD4AEFD-ABA1-4BDD-AA06-587AC7042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4F91B73-3E14-4924-8C86-0C2220CDC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259BFDF-B4C8-472D-890F-E51D3327A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647038D-66B9-41C1-917E-322D6A6E8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B6284EB-3C71-4A05-B5C1-FB7A66760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51D60F0E-96C4-4851-96A0-6FBDBCDC9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3360417-75A4-4A7A-AD4E-01FB71AE9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169EFC4A-1AFE-4136-B688-28E2713E1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5E9F922-2BBA-4FC7-AA30-1FCB644EC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9EFB3D6-576F-4DD8-89C8-53B9EFBF0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69A2F58E-003D-4106-8A53-12FD5B67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8BBCD57-1744-4519-8DEF-4B4E4016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D541280-E3F7-431D-8B7C-32FE91C82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9605BFB-55AA-451B-8375-7C78ED77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B93B191B-FA7F-4A8A-955E-3E03CA202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3D879DF8-1B50-4C8F-81A7-887F63FEC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0726ECBE-53E3-4C32-B912-7056C3594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D00603-AF66-483B-8A37-EF4FB27B5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FF2716E-8C1F-4BFB-8314-F923DAE11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D57E0FA4-F289-4A4A-BFCA-0BAB4EBD9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4988A4-A6D5-42C6-9F65-B62AD07AE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515395F-418E-48BC-97FD-D57CE9B9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VĚTRNÁ ELEKTRÁRNA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E859E6-F016-400D-AAEF-348544EB9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797595"/>
            <a:ext cx="6281873" cy="18128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>
                <a:ea typeface="+mn-lt"/>
                <a:cs typeface="+mn-lt"/>
              </a:rPr>
              <a:t>Vítr proudí směrem proti listům rotoru a tlakem roztáčí rotor. Do rotoru je připevněna hřídel a ta vede přes převodovku, která </a:t>
            </a:r>
            <a:r>
              <a:rPr lang="cs-CZ" dirty="0" err="1">
                <a:ea typeface="+mn-lt"/>
                <a:cs typeface="+mn-lt"/>
              </a:rPr>
              <a:t>koryguje</a:t>
            </a:r>
            <a:r>
              <a:rPr lang="cs-CZ" dirty="0">
                <a:ea typeface="+mn-lt"/>
                <a:cs typeface="+mn-lt"/>
              </a:rPr>
              <a:t> rychlost, až ke generátoru a ten přemění pohybovou energii na elektřinu. </a:t>
            </a:r>
            <a:endParaRPr lang="cs-CZ"/>
          </a:p>
          <a:p>
            <a:pPr>
              <a:lnSpc>
                <a:spcPct val="110000"/>
              </a:lnSpc>
            </a:pPr>
            <a:r>
              <a:rPr lang="cs-CZ" dirty="0">
                <a:ea typeface="+mn-lt"/>
                <a:cs typeface="+mn-lt"/>
              </a:rPr>
              <a:t>Aretace=brzda </a:t>
            </a:r>
            <a:endParaRPr lang="cs-CZ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3E3F57-8521-4C38-8B54-70B06426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017" y="3097161"/>
            <a:ext cx="6272264" cy="2960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ulice, planina, bílá, podepsat&#10;&#10;Popis vygenerovaný s velmi vysokou mírou spolehlivosti">
            <a:extLst>
              <a:ext uri="{FF2B5EF4-FFF2-40B4-BE49-F238E27FC236}">
                <a16:creationId xmlns:a16="http://schemas.microsoft.com/office/drawing/2014/main" id="{1E4E0BC3-93BF-4CCE-98C4-F2AD67C37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675" y="2558033"/>
            <a:ext cx="4997593" cy="433331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6208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B7034-9C5A-4522-8E71-5EB18776E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Konec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B2E1B6-B74F-4EBC-AA5F-CAC74B272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Šimon, Viktor, Bruno, Vojta </a:t>
            </a:r>
          </a:p>
        </p:txBody>
      </p:sp>
    </p:spTree>
    <p:extLst>
      <p:ext uri="{BB962C8B-B14F-4D97-AF65-F5344CB8AC3E}">
        <p14:creationId xmlns:p14="http://schemas.microsoft.com/office/powerpoint/2010/main" val="100879242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189833F0E4DB4B8980DDB0988EE1C8" ma:contentTypeVersion="2" ma:contentTypeDescription="Vytvoří nový dokument" ma:contentTypeScope="" ma:versionID="e545ed9bdd2360434aa3fc7e363a5ad9">
  <xsd:schema xmlns:xsd="http://www.w3.org/2001/XMLSchema" xmlns:xs="http://www.w3.org/2001/XMLSchema" xmlns:p="http://schemas.microsoft.com/office/2006/metadata/properties" xmlns:ns2="6f19f7aa-d0c9-4c62-862d-0b1625ecbd97" targetNamespace="http://schemas.microsoft.com/office/2006/metadata/properties" ma:root="true" ma:fieldsID="591db764a43d859d253cd4588d39f9f4" ns2:_="">
    <xsd:import namespace="6f19f7aa-d0c9-4c62-862d-0b1625ecbd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9f7aa-d0c9-4c62-862d-0b1625ecb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F32E4F-85CF-4792-9C53-4276F9398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19f7aa-d0c9-4c62-862d-0b1625ecbd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55BD99-E8A3-44F4-810B-2ABF64234A38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6f19f7aa-d0c9-4c62-862d-0b1625ecbd9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36BEE0-249C-4D5F-B05C-C94A4122E4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{14B9CF52-C55E-42B5-A5E8-DEF89427DF71}tf16401371</Template>
  <TotalTime>0</TotalTime>
  <Words>531</Words>
  <Application>Microsoft Office PowerPoint</Application>
  <PresentationFormat>Širokoúhlá obrazovka</PresentationFormat>
  <Paragraphs>67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Calibri Light</vt:lpstr>
      <vt:lpstr>Rockwell</vt:lpstr>
      <vt:lpstr>Wingdings</vt:lpstr>
      <vt:lpstr>Atlas</vt:lpstr>
      <vt:lpstr>ELEKTRÁRNY</vt:lpstr>
      <vt:lpstr>OBECNÉ INFORMACE</vt:lpstr>
      <vt:lpstr>TYPY ELEKTRÁREN</vt:lpstr>
      <vt:lpstr>VÝHODY A NEVÝHODY</vt:lpstr>
      <vt:lpstr>JAK TO FUNGUJE</vt:lpstr>
      <vt:lpstr>VODNÍ ELEKTRÁRNA </vt:lpstr>
      <vt:lpstr>VĚTRNÁ ELEKTRÁRNA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ELEKTRÁRNY</dc:title>
  <dc:creator>Kateřina Šťastníková</dc:creator>
  <cp:lastModifiedBy>Sylvie Schmiedová</cp:lastModifiedBy>
  <cp:revision>94</cp:revision>
  <dcterms:created xsi:type="dcterms:W3CDTF">2020-05-21T06:52:06Z</dcterms:created>
  <dcterms:modified xsi:type="dcterms:W3CDTF">2020-05-27T20:18:58Z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0x010100A7189833F0E4DB4B8980DDB0988EE1C8</vt:lpwstr>
  </property>
</Properties>
</file>